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>
        <p:scale>
          <a:sx n="66" d="100"/>
          <a:sy n="66" d="100"/>
        </p:scale>
        <p:origin x="82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p-tok.dataplatform.cloud.ibm.com/analytics/notebooks/v2/f84221ac-5964-4221-90a8-936ae8f6e10a/view?access_token=626ed4dfe815aab607cbfd29a91a60b330dd9c77fb2a042478055e7dcf9e571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p-tok.dataplatform.cloud.ibm.com/analytics/notebooks/v2/e9c3810e-4000-4aaf-883d-7bae9d7f6e83/view?access_token=6e00cb2aa722bf8dddfdb536e9207057811f19d02ffd70beb1edcd19a9730ef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p-tok.dataplatform.cloud.ibm.com/analytics/notebooks/v2/e9c3810e-4000-4aaf-883d-7bae9d7f6e83/view?access_token=6e00cb2aa722bf8dddfdb536e9207057811f19d02ffd70beb1edcd19a9730ef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p-tok.dataplatform.cloud.ibm.com/analytics/notebooks/v2/e9c3810e-4000-4aaf-883d-7bae9d7f6e83/view?access_token=6e00cb2aa722bf8dddfdb536e9207057811f19d02ffd70beb1edcd19a9730ef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V67kRihXInnCtAYn2HcDAqEXxr7tT2tz?usp=shar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92282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After collecting data, cleaning data is crucial by knowing the sum of null and accordingly replacing suitable values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-the GitHub URL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https://jp-tok.dataplatform.cloud.ibm.com/analytics/notebooks/v2/716d3234-d690-4d83-a269-9bc806bc75e1/view?access_token=648097be797506cea2e6315afd148770cbef1071acf2d1a7386c8166cdcfba51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2749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02ED3D1-23FC-4673-AE1E-F8B43E7CD83C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BEA7769-9F83-4041-8AEE-B31511182D04}"/>
              </a:ext>
            </a:extLst>
          </p:cNvPr>
          <p:cNvSpPr/>
          <p:nvPr/>
        </p:nvSpPr>
        <p:spPr>
          <a:xfrm>
            <a:off x="6280166" y="2006829"/>
            <a:ext cx="171376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Finding missing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Values in the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datset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9" name="Shape 186">
            <a:extLst>
              <a:ext uri="{FF2B5EF4-FFF2-40B4-BE49-F238E27FC236}">
                <a16:creationId xmlns:a16="http://schemas.microsoft.com/office/drawing/2014/main" id="{8A7566C6-2CD5-440C-A693-D2DF32468110}"/>
              </a:ext>
            </a:extLst>
          </p:cNvPr>
          <p:cNvSpPr/>
          <p:nvPr/>
        </p:nvSpPr>
        <p:spPr>
          <a:xfrm>
            <a:off x="8444404" y="2369583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10" name="Shape 181">
            <a:extLst>
              <a:ext uri="{FF2B5EF4-FFF2-40B4-BE49-F238E27FC236}">
                <a16:creationId xmlns:a16="http://schemas.microsoft.com/office/drawing/2014/main" id="{E48E35EA-DCDD-437B-8A1B-280047CE889F}"/>
              </a:ext>
            </a:extLst>
          </p:cNvPr>
          <p:cNvSpPr/>
          <p:nvPr/>
        </p:nvSpPr>
        <p:spPr>
          <a:xfrm>
            <a:off x="9436564" y="1984836"/>
            <a:ext cx="159121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Placing None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In columns that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don’t  use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1" name="Shape 186">
            <a:extLst>
              <a:ext uri="{FF2B5EF4-FFF2-40B4-BE49-F238E27FC236}">
                <a16:creationId xmlns:a16="http://schemas.microsoft.com/office/drawing/2014/main" id="{C4B0C836-1B57-4719-BCB9-410956FAA7FF}"/>
              </a:ext>
            </a:extLst>
          </p:cNvPr>
          <p:cNvSpPr/>
          <p:nvPr/>
        </p:nvSpPr>
        <p:spPr>
          <a:xfrm rot="5400000">
            <a:off x="9950402" y="3442012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12" name="Shape 181">
            <a:extLst>
              <a:ext uri="{FF2B5EF4-FFF2-40B4-BE49-F238E27FC236}">
                <a16:creationId xmlns:a16="http://schemas.microsoft.com/office/drawing/2014/main" id="{66717480-9D47-4A5A-9B6B-6072DFA35CF5}"/>
              </a:ext>
            </a:extLst>
          </p:cNvPr>
          <p:cNvSpPr/>
          <p:nvPr/>
        </p:nvSpPr>
        <p:spPr>
          <a:xfrm>
            <a:off x="9553200" y="4173680"/>
            <a:ext cx="1591215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pPr algn="l"/>
            <a:r>
              <a:rPr lang="en-US" i="0" dirty="0">
                <a:effectLst/>
                <a:latin typeface="ibm-plex-sans"/>
              </a:rPr>
              <a:t>Dealing with </a:t>
            </a:r>
          </a:p>
          <a:p>
            <a:pPr algn="l"/>
            <a:r>
              <a:rPr lang="en-US" i="0" dirty="0">
                <a:effectLst/>
                <a:latin typeface="ibm-plex-sans"/>
              </a:rPr>
              <a:t>Missing Values</a:t>
            </a:r>
          </a:p>
          <a:p>
            <a:pPr algn="l"/>
            <a:r>
              <a:rPr lang="en-US" dirty="0">
                <a:latin typeface="ibm-plex-sans"/>
              </a:rPr>
              <a:t>to replace with </a:t>
            </a:r>
          </a:p>
          <a:p>
            <a:pPr algn="l"/>
            <a:r>
              <a:rPr lang="en-US" i="0" dirty="0">
                <a:effectLst/>
                <a:latin typeface="ibm-plex-sans"/>
              </a:rPr>
              <a:t>mean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Scatter, line and bar charts are plotted to know if there are any correlation between both columns and visualized trends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GitHub Link to source code</a:t>
            </a:r>
            <a:endParaRPr lang="en-US" sz="1800" b="1" i="1" dirty="0">
              <a:solidFill>
                <a:srgbClr val="000000"/>
              </a:solidFill>
              <a:effectLst/>
              <a:latin typeface="ibm-plex-sans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096107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200" i="1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acheived</a:t>
            </a: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names of the </a:t>
            </a:r>
            <a:r>
              <a:rPr lang="en-US" sz="1200" i="1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booster_versions</a:t>
            </a: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List the failed </a:t>
            </a:r>
            <a:r>
              <a:rPr lang="en-US" sz="1200" i="1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landing_outcomes</a:t>
            </a: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GitHub Link to source code</a:t>
            </a:r>
            <a:endParaRPr lang="en-US" sz="1200" b="1" i="1" dirty="0">
              <a:solidFill>
                <a:srgbClr val="000000"/>
              </a:solidFill>
              <a:effectLst/>
              <a:latin typeface="ibm-plex-sans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objects are included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things are added to have more clarity, functionality and informative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GitHub Link to source code</a:t>
            </a:r>
            <a:endParaRPr lang="en-US" sz="1600" b="1" i="1" dirty="0">
              <a:solidFill>
                <a:srgbClr val="000000"/>
              </a:solidFill>
              <a:effectLst/>
              <a:latin typeface="ibm-plex-sans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plots/graphs and interactions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interactions make the it feel alive and dynamic </a:t>
            </a:r>
          </a:p>
          <a:p>
            <a:r>
              <a:rPr lang="en-US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GitHub Link to source code</a:t>
            </a:r>
            <a:endParaRPr lang="en-US" sz="1800" b="1" i="1" dirty="0">
              <a:solidFill>
                <a:srgbClr val="000000"/>
              </a:solidFill>
              <a:effectLst/>
              <a:latin typeface="ibm-plex-sans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GitHub Link to source code</a:t>
            </a:r>
            <a:endParaRPr lang="en-US" sz="1600" b="1" i="1" dirty="0">
              <a:solidFill>
                <a:srgbClr val="000000"/>
              </a:solidFill>
              <a:effectLst/>
              <a:latin typeface="ibm-plex-sans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962656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1C1C1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The  higher the flight number for Launch Site CCAFS SLC 40 the higher the success rate for the Rocket.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4C87E29-C370-4EC7-A347-69B1DD52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2603833"/>
            <a:ext cx="1082730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1421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1C1C1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The greater the payload mass for Launch Site CCAFS SLC 40 the higher the success rate for the Rocket.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59C07FA-760D-4D68-9022-B09245231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4" y="2771457"/>
            <a:ext cx="10782854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7330" marR="0" indent="-6350">
              <a:lnSpc>
                <a:spcPct val="90000"/>
              </a:lnSpc>
              <a:spcBef>
                <a:spcPts val="0"/>
              </a:spcBef>
              <a:spcAft>
                <a:spcPts val="335"/>
              </a:spcAft>
            </a:pPr>
            <a:r>
              <a:rPr lang="en-US" sz="1800" dirty="0">
                <a:solidFill>
                  <a:srgbClr val="1C1C1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Orbit GEO,HEO,SSO,ES-L1 have the best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DE6AF-DC64-4A11-AC2D-A4F3812861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5724" y="1280736"/>
            <a:ext cx="5397500" cy="52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7330" marR="0" indent="-6350">
              <a:lnSpc>
                <a:spcPct val="90000"/>
              </a:lnSpc>
              <a:spcBef>
                <a:spcPts val="0"/>
              </a:spcBef>
              <a:spcAft>
                <a:spcPts val="335"/>
              </a:spcAft>
            </a:pPr>
            <a:r>
              <a:rPr lang="en-US" sz="1800" dirty="0">
                <a:solidFill>
                  <a:srgbClr val="1C1C1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LEO orbit the Success appears related to the number of flights; on the other hand, there seems to be no relationship between flight number when in GTO orbit.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CED08-2342-479C-BCA3-FF2517F370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45439" y="1570805"/>
            <a:ext cx="6744970" cy="480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15265" marR="0" indent="-6350">
              <a:lnSpc>
                <a:spcPct val="92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800" dirty="0">
                <a:solidFill>
                  <a:srgbClr val="1C1C1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Heavy payloads have a negative influence on GTO orbits and positive on GTO and Polar LEO (ISS) orbits.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41F0C-5FE8-4D34-B52F-436B31B9BF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9578" y="1315653"/>
            <a:ext cx="692023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trend from 2013 is rising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92BC2-289E-4CE4-ABAB-19220465ED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6540" y="1631791"/>
            <a:ext cx="5879071" cy="424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indicates with no repetition of launch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F62C6C-3B09-4F94-A01C-BE8E1481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06" y="2286706"/>
            <a:ext cx="5639090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5 records that include CCA in the launch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B057D5-6A90-4EFD-8F8C-3DE71D18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14" y="2397072"/>
            <a:ext cx="10141471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is 37239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72836D-FC2C-4B3A-9BE6-0C293EAD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3" y="2264806"/>
            <a:ext cx="8198271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of the payload mass carried by booster version F9 v1.1 is 3676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C6268376-D18E-4774-9EC7-9AA858EF6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00" y="2336920"/>
            <a:ext cx="8103016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limit to restrict 1 output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71C08E-3F86-40A0-A8F1-B16847A3D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86" y="2223712"/>
            <a:ext cx="9455636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81055"/>
            <a:ext cx="9745589" cy="45959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list of boost version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F6D296-0CE6-416A-8CE2-F86B0E5D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5" y="2451980"/>
            <a:ext cx="7925207" cy="25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Outputting 44 and 1 with the success and success unclear outcomes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854BD4-FFB3-4F48-B4DE-86315500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95" y="2366640"/>
            <a:ext cx="7829952" cy="19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3050"/>
            <a:ext cx="9745589" cy="46339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Outputting the highest payload mass with booster versions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5F433D-7336-4044-A8C6-976D4DF4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71674"/>
            <a:ext cx="6196227" cy="267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Outputting the failure of drone ship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B2813E4-E852-4227-82A7-0DBA89E9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1" y="2666961"/>
            <a:ext cx="8922209" cy="152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actual count of the according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103F09-2FD9-4586-957E-F34CE342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15" y="2988417"/>
            <a:ext cx="7982360" cy="20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&lt;All Launch sites in global 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 in global is packed in USA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7EC2B-E2E4-4830-9CDB-749EF969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50" y="2557154"/>
            <a:ext cx="3856521" cy="21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&lt;Color-labeled launch outcomes 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side that near Florida has more launch sites in compare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A4E56DB-62AA-4E8E-A380-F4C005587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63" y="2420853"/>
            <a:ext cx="4159743" cy="22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200" y="552741"/>
            <a:ext cx="3999971" cy="16907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4000" dirty="0"/>
              <a:t> proximities of railway, highway, and coastline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400475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/>
              <a:t>Only </a:t>
            </a:r>
            <a:r>
              <a:rPr lang="en-US" sz="1800" dirty="0">
                <a:solidFill>
                  <a:srgbClr val="1C1C1C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launch sites is close proximity to coastline. However railways and coastline are not. The launch site in another hand also keep certain distance to the city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45739286-46EF-4D45-A54F-C526718A43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95933" y="1135091"/>
            <a:ext cx="3325118" cy="276816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C40B207-8561-48B0-BB17-750B0DB5DC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72469" y="1675423"/>
            <a:ext cx="3325118" cy="2227829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CBC51C3-0EBE-4A5E-B30A-23E53179EB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0561" y="4063564"/>
            <a:ext cx="1314504" cy="2227974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9496182-4F3B-468F-8CA3-45E2F9B6CC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30748" y="4061443"/>
            <a:ext cx="2147250" cy="222797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9EFD613-38E1-4FEC-965F-284CD77FE09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845167" y="4484633"/>
            <a:ext cx="2152419" cy="1802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4400" dirty="0"/>
              <a:t> Success count for all site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KSC LC_39A has the most success launches by all sites</a:t>
            </a:r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spcBef>
                <a:spcPts val="1400"/>
              </a:spcBef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E99A2457-AA06-4309-AE24-13025C571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05862" y="1621578"/>
            <a:ext cx="6019331" cy="3611598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en-US" sz="3200" dirty="0"/>
              <a:t> </a:t>
            </a:r>
            <a:r>
              <a:rPr lang="en-US" sz="3200" dirty="0" err="1"/>
              <a:t>piechart</a:t>
            </a:r>
            <a:r>
              <a:rPr lang="en-US" sz="3200" dirty="0"/>
              <a:t> for the launch site with highest launch success ratio 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i="1" dirty="0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KSC LC-39A achieved a 76.9% success rate while getting a 23.1% failure rate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C9479AD-A839-4B92-806E-FAFFE3AFCE32}"/>
              </a:ext>
            </a:extLst>
          </p:cNvPr>
          <p:cNvPicPr/>
          <p:nvPr/>
        </p:nvPicPr>
        <p:blipFill rotWithShape="1">
          <a:blip r:embed="rId2"/>
          <a:srcRect l="22954" r="25797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	</a:t>
            </a:r>
            <a:r>
              <a:rPr lang="en-US" sz="1800" b="1" i="1" dirty="0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Low Weighted Payload 0kg – 4000kg                          Heavy Weighted Payload 4000kg – 10000kg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can see the success rates for low weighted payloads is higher than the heavy weighted payloads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818806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&lt;Payload vs. Launch Outcome scatter plot for all sites, with different payload selected in the range &gt;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F7BB24-C4B5-4C65-8BDA-8D804726ECAE}"/>
              </a:ext>
            </a:extLst>
          </p:cNvPr>
          <p:cNvGrpSpPr/>
          <p:nvPr/>
        </p:nvGrpSpPr>
        <p:grpSpPr>
          <a:xfrm>
            <a:off x="208280" y="2149627"/>
            <a:ext cx="11775440" cy="3053715"/>
            <a:chOff x="0" y="0"/>
            <a:chExt cx="11775948" cy="30540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B0100D-E272-4F87-86C3-C537747A366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05856" cy="28056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D86CBE-9857-4BDB-B9EC-AF95092EE263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705856" y="0"/>
              <a:ext cx="6070092" cy="305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classification has the highest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F552C-AE3E-404B-9CBF-53060057D5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8848" y="1404620"/>
            <a:ext cx="4021455" cy="40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85514" y="1720516"/>
            <a:ext cx="468330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Low weighted payloads perform better than the heavier payloads, which more of the </a:t>
            </a:r>
            <a:r>
              <a:rPr lang="en-US" sz="1800" dirty="0" err="1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Tp</a:t>
            </a:r>
            <a:r>
              <a:rPr lang="en-US" sz="1800" dirty="0">
                <a:solidFill>
                  <a:srgbClr val="1C1C1C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indicates the passing of the indication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AB357-B008-4F6A-8D15-99AE6408A5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38681" y="1933959"/>
            <a:ext cx="4683308" cy="39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16B8B6E-0BE3-48CA-BB99-115B490AC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321FF60-4584-431B-85FC-0BB5A6D1FB61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 bwMode="auto">
          <a:xfrm>
            <a:off x="769938" y="1874838"/>
            <a:ext cx="11039475" cy="43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D4209C76-EBE3-4781-8E4C-DEE7E3302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53" y="2505337"/>
            <a:ext cx="193509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33">
            <a:extLst>
              <a:ext uri="{FF2B5EF4-FFF2-40B4-BE49-F238E27FC236}">
                <a16:creationId xmlns:a16="http://schemas.microsoft.com/office/drawing/2014/main" id="{A5015387-35E2-42A3-B19D-F33CDE79D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587BBB2B-E34D-4FAD-82E7-A46B7E8A5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87" y="1528146"/>
            <a:ext cx="9695731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success rates for SpaceX launches is directly proportional time in years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they will eventually perfect the launches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We can see that KSC LC-39A had the most successful launches from all the sites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C1C1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Orbit GEO,HEO,SSO,ES-L1 has the best Success Rate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by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74335" y="1707446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D77C6D14-25D9-4F71-8546-E569BC2F0832}"/>
              </a:ext>
            </a:extLst>
          </p:cNvPr>
          <p:cNvSpPr/>
          <p:nvPr/>
        </p:nvSpPr>
        <p:spPr>
          <a:xfrm>
            <a:off x="6280166" y="2006829"/>
            <a:ext cx="1053888" cy="984250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en-US" dirty="0"/>
              <a:t>Use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SpaceX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REST API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8" name="Shape 186">
            <a:extLst>
              <a:ext uri="{FF2B5EF4-FFF2-40B4-BE49-F238E27FC236}">
                <a16:creationId xmlns:a16="http://schemas.microsoft.com/office/drawing/2014/main" id="{5369B599-C784-4ED6-A959-A93D9620AAC1}"/>
              </a:ext>
            </a:extLst>
          </p:cNvPr>
          <p:cNvSpPr/>
          <p:nvPr/>
        </p:nvSpPr>
        <p:spPr>
          <a:xfrm>
            <a:off x="7473631" y="2286137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A2E327B0-C07B-410E-8B9C-F6554B54F85C}"/>
              </a:ext>
            </a:extLst>
          </p:cNvPr>
          <p:cNvSpPr/>
          <p:nvPr/>
        </p:nvSpPr>
        <p:spPr>
          <a:xfrm>
            <a:off x="8212169" y="1984836"/>
            <a:ext cx="133718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API returns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SpaceX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in JSON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0" name="Shape 186">
            <a:extLst>
              <a:ext uri="{FF2B5EF4-FFF2-40B4-BE49-F238E27FC236}">
                <a16:creationId xmlns:a16="http://schemas.microsoft.com/office/drawing/2014/main" id="{2ECFDF31-4D19-412E-AEC6-AFF0913A304A}"/>
              </a:ext>
            </a:extLst>
          </p:cNvPr>
          <p:cNvSpPr/>
          <p:nvPr/>
        </p:nvSpPr>
        <p:spPr>
          <a:xfrm rot="5400000">
            <a:off x="8578191" y="3384361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11" name="Shape 181">
            <a:extLst>
              <a:ext uri="{FF2B5EF4-FFF2-40B4-BE49-F238E27FC236}">
                <a16:creationId xmlns:a16="http://schemas.microsoft.com/office/drawing/2014/main" id="{BA4B8B20-7B01-4825-8404-56144DFA3D1E}"/>
              </a:ext>
            </a:extLst>
          </p:cNvPr>
          <p:cNvSpPr/>
          <p:nvPr/>
        </p:nvSpPr>
        <p:spPr>
          <a:xfrm>
            <a:off x="8212169" y="4043398"/>
            <a:ext cx="133718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Normalize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data into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Flat data file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Such as .csv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C5B54B84-7C74-4356-8829-286B464C771C}"/>
              </a:ext>
            </a:extLst>
          </p:cNvPr>
          <p:cNvSpPr/>
          <p:nvPr/>
        </p:nvSpPr>
        <p:spPr>
          <a:xfrm>
            <a:off x="6280166" y="2006829"/>
            <a:ext cx="171376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Get HTML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Response from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Wikipedia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8" name="Shape 186">
            <a:extLst>
              <a:ext uri="{FF2B5EF4-FFF2-40B4-BE49-F238E27FC236}">
                <a16:creationId xmlns:a16="http://schemas.microsoft.com/office/drawing/2014/main" id="{E5C88568-4F2D-42B2-A124-C1C6BE023EC5}"/>
              </a:ext>
            </a:extLst>
          </p:cNvPr>
          <p:cNvSpPr/>
          <p:nvPr/>
        </p:nvSpPr>
        <p:spPr>
          <a:xfrm>
            <a:off x="8444404" y="2369583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9" name="Shape 181">
            <a:extLst>
              <a:ext uri="{FF2B5EF4-FFF2-40B4-BE49-F238E27FC236}">
                <a16:creationId xmlns:a16="http://schemas.microsoft.com/office/drawing/2014/main" id="{4559DC53-E15F-4DA3-B4DA-960F6F01B524}"/>
              </a:ext>
            </a:extLst>
          </p:cNvPr>
          <p:cNvSpPr/>
          <p:nvPr/>
        </p:nvSpPr>
        <p:spPr>
          <a:xfrm>
            <a:off x="9436564" y="1984836"/>
            <a:ext cx="1591214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Extract data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using beautiful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soup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0" name="Shape 186">
            <a:extLst>
              <a:ext uri="{FF2B5EF4-FFF2-40B4-BE49-F238E27FC236}">
                <a16:creationId xmlns:a16="http://schemas.microsoft.com/office/drawing/2014/main" id="{A32D5E6D-B473-4324-81FB-3837E1F6B914}"/>
              </a:ext>
            </a:extLst>
          </p:cNvPr>
          <p:cNvSpPr/>
          <p:nvPr/>
        </p:nvSpPr>
        <p:spPr>
          <a:xfrm rot="5400000">
            <a:off x="9950402" y="3442012"/>
            <a:ext cx="605139" cy="381648"/>
          </a:xfrm>
          <a:custGeom>
            <a:avLst/>
            <a:gdLst/>
            <a:ahLst/>
            <a:cxnLst/>
            <a:rect l="0" t="0" r="0" b="0"/>
            <a:pathLst>
              <a:path w="170688" h="199644">
                <a:moveTo>
                  <a:pt x="85344" y="0"/>
                </a:moveTo>
                <a:lnTo>
                  <a:pt x="170688" y="99822"/>
                </a:lnTo>
                <a:lnTo>
                  <a:pt x="85344" y="199644"/>
                </a:lnTo>
                <a:lnTo>
                  <a:pt x="85344" y="159715"/>
                </a:lnTo>
                <a:lnTo>
                  <a:pt x="0" y="159715"/>
                </a:lnTo>
                <a:lnTo>
                  <a:pt x="0" y="39929"/>
                </a:lnTo>
                <a:lnTo>
                  <a:pt x="85344" y="39929"/>
                </a:lnTo>
                <a:lnTo>
                  <a:pt x="85344" y="0"/>
                </a:ln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AA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12" name="Shape 181">
            <a:extLst>
              <a:ext uri="{FF2B5EF4-FFF2-40B4-BE49-F238E27FC236}">
                <a16:creationId xmlns:a16="http://schemas.microsoft.com/office/drawing/2014/main" id="{8C60A73A-8566-4155-822B-40412C4364D9}"/>
              </a:ext>
            </a:extLst>
          </p:cNvPr>
          <p:cNvSpPr/>
          <p:nvPr/>
        </p:nvSpPr>
        <p:spPr>
          <a:xfrm>
            <a:off x="9553200" y="4173680"/>
            <a:ext cx="1591215" cy="1107156"/>
          </a:xfrm>
          <a:custGeom>
            <a:avLst/>
            <a:gdLst/>
            <a:ahLst/>
            <a:cxnLst/>
            <a:rect l="0" t="0" r="0" b="0"/>
            <a:pathLst>
              <a:path w="807720" h="984504">
                <a:moveTo>
                  <a:pt x="80772" y="0"/>
                </a:moveTo>
                <a:lnTo>
                  <a:pt x="726948" y="0"/>
                </a:lnTo>
                <a:cubicBezTo>
                  <a:pt x="771525" y="0"/>
                  <a:pt x="807720" y="36195"/>
                  <a:pt x="807720" y="80772"/>
                </a:cubicBezTo>
                <a:lnTo>
                  <a:pt x="807720" y="903732"/>
                </a:lnTo>
                <a:cubicBezTo>
                  <a:pt x="807720" y="948347"/>
                  <a:pt x="771525" y="984504"/>
                  <a:pt x="726948" y="984504"/>
                </a:cubicBezTo>
                <a:lnTo>
                  <a:pt x="80772" y="984504"/>
                </a:lnTo>
                <a:cubicBezTo>
                  <a:pt x="36195" y="984504"/>
                  <a:pt x="0" y="948347"/>
                  <a:pt x="0" y="903732"/>
                </a:cubicBezTo>
                <a:lnTo>
                  <a:pt x="0" y="80772"/>
                </a:lnTo>
                <a:cubicBezTo>
                  <a:pt x="0" y="36195"/>
                  <a:pt x="36195" y="0"/>
                  <a:pt x="80772" y="0"/>
                </a:cubicBezTo>
                <a:close/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F0000"/>
          </a:fillRef>
          <a:effectRef idx="0">
            <a:scrgbClr r="0" g="0" b="0"/>
          </a:effectRef>
          <a:fontRef idx="none"/>
        </p:style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Normalize data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solidFill>
                  <a:srgbClr val="4472C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into flat data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4513</TotalTime>
  <Words>1614</Words>
  <Application>Microsoft Office PowerPoint</Application>
  <PresentationFormat>Widescreen</PresentationFormat>
  <Paragraphs>320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ibm-plex-sans</vt:lpstr>
      <vt:lpstr>Segoe UI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Wai Chun Suen</cp:lastModifiedBy>
  <cp:revision>198</cp:revision>
  <dcterms:created xsi:type="dcterms:W3CDTF">2021-04-29T18:58:34Z</dcterms:created>
  <dcterms:modified xsi:type="dcterms:W3CDTF">2021-10-13T09:35:51Z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